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Ref idx="minor">
          <a:schemeClr val="accent2">
            <a:satOff val="-3676"/>
            <a:lumOff val="-12171"/>
          </a:schemeClr>
        </a:fontRef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>
        <p:scale>
          <a:sx n="79" d="100"/>
          <a:sy n="79" d="100"/>
        </p:scale>
        <p:origin x="16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8726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«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Введите тут цитату.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-Иван Арсентьев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-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-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-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+mn-lt"/>
                <a:ea typeface="+mn-ea"/>
                <a:cs typeface="+mn-cs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Alternate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kltoppl@mail.ru)" TargetMode="Externa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+mn-lt"/>
                <a:ea typeface="+mn-ea"/>
                <a:cs typeface="+mn-cs"/>
                <a:sym typeface="DIN Alternate"/>
              </a:defRPr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262889">
              <a:defRPr sz="5444"/>
            </a:lvl1pPr>
          </a:lstStyle>
          <a:p>
            <a:r>
              <a:rPr dirty="0"/>
              <a:t>О развитии современного института личной терапии в России. 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571500" y="7912100"/>
            <a:ext cx="11861800" cy="990600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t>Екатерина Макарова MSc.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SC0737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3182" y="4078484"/>
            <a:ext cx="14331162" cy="807612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526474" y="389210"/>
            <a:ext cx="11942584" cy="341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/>
              <a:t>Полноценная сертифицированная образовательная программа </a:t>
            </a:r>
            <a:r>
              <a:rPr dirty="0"/>
              <a:t>подготовки личных терапевтов была проведены в рамках 13-ого Международного декадника восстановления ментальной экологии, отдыха, психотерапии, консультирования и коучинга </a:t>
            </a:r>
            <a:endParaRPr lang="ru-RU" dirty="0" smtClean="0"/>
          </a:p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b="1" dirty="0" smtClean="0"/>
              <a:t>в </a:t>
            </a:r>
            <a:r>
              <a:rPr sz="4000" b="1" dirty="0"/>
              <a:t>Горном Алтае</a:t>
            </a:r>
            <a:r>
              <a:rPr sz="4000" dirty="0"/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406400" y="597626"/>
            <a:ext cx="12150612" cy="16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На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юбилейном 10-м Международном декаднике по психотерапии, психологическому консультированию и коучингу на оз. </a:t>
            </a:r>
            <a:r>
              <a:rPr dirty="0"/>
              <a:t>Байкал  </a:t>
            </a:r>
            <a:r>
              <a:rPr dirty="0">
                <a:latin typeface="Iowan Old Style Bold"/>
                <a:ea typeface="Iowan Old Style Bold"/>
                <a:cs typeface="Iowan Old Style Bold"/>
                <a:sym typeface="Iowan Old Style Bold"/>
              </a:rPr>
              <a:t>«Звезды психотерапии на Байкале»</a:t>
            </a:r>
          </a:p>
        </p:txBody>
      </p:sp>
      <p:pic>
        <p:nvPicPr>
          <p:cNvPr id="172" name="21231025_953895781415101_3922930756595986807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99" y="2657363"/>
            <a:ext cx="12192001" cy="812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406398" y="692727"/>
            <a:ext cx="12192002" cy="2584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Вводный курс ускоренного образования для специалистов (турбо-курс) был проведен в рамках международного конгресса «Психотерапия, психофармакотерапия, психологическое консультирование — грани исследуемого» 18 марта 2017 года </a:t>
            </a:r>
            <a:r>
              <a:rPr b="1" dirty="0"/>
              <a:t>в Санкт-Петербурге</a:t>
            </a:r>
            <a:r>
              <a:rPr dirty="0"/>
              <a:t>. </a:t>
            </a:r>
          </a:p>
        </p:txBody>
      </p:sp>
      <p:pic>
        <p:nvPicPr>
          <p:cNvPr id="175" name="17342847_1510893352278954_4729301395203828465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99" y="3822410"/>
            <a:ext cx="12192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663868" y="502611"/>
            <a:ext cx="11677065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На конгрессе специалистов помогающих профессий СФО, “Возможности профессионального сообщества по регуляции агрессии индивида, группы, общества” </a:t>
            </a:r>
          </a:p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12-13 апреля, 2017, </a:t>
            </a:r>
            <a:r>
              <a:rPr b="1"/>
              <a:t>в Новосибирске.</a:t>
            </a:r>
          </a:p>
        </p:txBody>
      </p:sp>
      <p:pic>
        <p:nvPicPr>
          <p:cNvPr id="178" name="21739950_1300899580039788_8316850482808789542_n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1714" y="3159255"/>
            <a:ext cx="9461372" cy="6140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722709" y="366557"/>
            <a:ext cx="11948518" cy="2023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rPr dirty="0"/>
              <a:t>Вводный курс состоялся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dirty="0"/>
              <a:t> сентября 2017 года в рамках </a:t>
            </a:r>
          </a:p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rPr dirty="0"/>
              <a:t>II Международного конгресса помогающих профессий в Уфе</a:t>
            </a:r>
            <a:r>
              <a:rPr dirty="0" smtClean="0"/>
              <a:t>,</a:t>
            </a:r>
            <a:endParaRPr lang="ru-RU" dirty="0" smtClean="0"/>
          </a:p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rPr dirty="0" smtClean="0"/>
              <a:t> </a:t>
            </a:r>
            <a:r>
              <a:rPr dirty="0"/>
              <a:t>Республика Башкортостан.</a:t>
            </a:r>
          </a:p>
        </p:txBody>
      </p:sp>
      <p:pic>
        <p:nvPicPr>
          <p:cNvPr id="181" name="21616315_426701674393849_1315714009505446839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99" y="2637151"/>
            <a:ext cx="12192001" cy="676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5914927" y="962917"/>
            <a:ext cx="6417029" cy="782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Дистанционное ускоренное образование для специалистов, рекомендованных региональным представительством ППЛ было проведено благодаря Византийской И.Ю. для Восточно-сибирского регионального отделения ППЛ,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Рудной М.Н. для Уральского отделения ППЛ и Ляху И.В. для Новосибирского регионального отделения ППЛ.</a:t>
            </a:r>
          </a:p>
        </p:txBody>
      </p:sp>
      <p:pic>
        <p:nvPicPr>
          <p:cNvPr id="184" name="21761966_1668063419930622_884874727545009267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583" y="-1"/>
            <a:ext cx="536448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499471" y="244941"/>
            <a:ext cx="12349147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1800"/>
              </a:spcBef>
              <a:defRPr sz="30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r>
              <a:rPr dirty="0"/>
              <a:t>В Москве состоялся полноценный сертифицированный курс подготовки на личного терапевта ППЛ для специалистов и ускоренный ориентировочный курс, необходимый для подтверждения статуса личного терапевта по программе грандперентинга руководителям модальностей ППЛ. </a:t>
            </a:r>
          </a:p>
        </p:txBody>
      </p:sp>
      <p:pic>
        <p:nvPicPr>
          <p:cNvPr id="187" name="19732372_803937589774735_324573884889617508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763" y="3327636"/>
            <a:ext cx="9201274" cy="6134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547774" y="305867"/>
            <a:ext cx="11909251" cy="278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</a:lstStyle>
          <a:p>
            <a:r>
              <a:t>Летом 2017 года состоялся полноценный дистанционный курс подготовки на личного терапевта ППЛ, позволивший специалистам из отдаленных регионов получить образование и начать практику личной терапии. </a:t>
            </a:r>
          </a:p>
        </p:txBody>
      </p:sp>
      <p:pic>
        <p:nvPicPr>
          <p:cNvPr id="190" name="21740432_838525916315902_6377016786784270038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301" y="2798730"/>
            <a:ext cx="6649823" cy="4156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18486392_776803852488109_57312052245052771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2061" y="3513309"/>
            <a:ext cx="6466398" cy="404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Снимок экрана 2017-10-11 в 3.46.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53071" y="6658878"/>
            <a:ext cx="8502065" cy="5313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92646" y="883101"/>
            <a:ext cx="12019508" cy="383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В рамках октябрьского конгресса ППЛ состоится 1 ступень подготовки на личного терапевта ППЛ. </a:t>
            </a:r>
          </a:p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Часть I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1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2 октября 18.00-20.45</a:t>
            </a:r>
            <a:r>
              <a:t>. </a:t>
            </a:r>
          </a:p>
          <a:p>
            <a:pPr>
              <a:spcBef>
                <a:spcPts val="1800"/>
              </a:spcBef>
              <a:defRPr sz="3200" spc="0"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t>Часть II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13 октября 10.00-12.45.</a:t>
            </a:r>
            <a:r>
              <a:t> Продолжить образование можно будет в очном или дистанционном формате. </a:t>
            </a:r>
          </a:p>
        </p:txBody>
      </p:sp>
      <p:pic>
        <p:nvPicPr>
          <p:cNvPr id="195" name="14681832_1815969131982852_714065926062102782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044" y="4523051"/>
            <a:ext cx="6964818" cy="4875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530139" y="6804403"/>
            <a:ext cx="11944522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На постоянной основе в смешанном очно-заочном формате Макарова Е.В. проводит супервизии для личных терапевтов. </a:t>
            </a:r>
          </a:p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Идет работа над стандартами образования на личного терапевта-адвайзера ППЛ. </a:t>
            </a:r>
          </a:p>
        </p:txBody>
      </p:sp>
      <p:pic>
        <p:nvPicPr>
          <p:cNvPr id="198" name="17757501_1904195573160207_8996208664847266009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6827" y="654261"/>
            <a:ext cx="7911146" cy="5644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xfrm>
            <a:off x="0" y="-9526"/>
            <a:ext cx="6451528" cy="9772730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xfrm>
            <a:off x="7023100" y="976526"/>
            <a:ext cx="5397501" cy="78965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79475">
              <a:spcBef>
                <a:spcPts val="0"/>
              </a:spcBef>
              <a:buSzTx/>
              <a:buFontTx/>
              <a:buNone/>
              <a:defRPr sz="356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На основании решения съезда ОППЛ </a:t>
            </a:r>
          </a:p>
          <a:p>
            <a:pPr marL="0" indent="0" defTabSz="379475">
              <a:spcBef>
                <a:spcPts val="0"/>
              </a:spcBef>
              <a:buSzTx/>
              <a:buFontTx/>
              <a:buNone/>
              <a:defRPr sz="3568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15 октября 2014 года был организован </a:t>
            </a:r>
            <a:r>
              <a:rPr sz="3984" b="1" dirty="0"/>
              <a:t>Комитет по Личной терапии,</a:t>
            </a:r>
            <a:r>
              <a:rPr dirty="0"/>
              <a:t> основной целью которого является повышение уровня профессионализма и способствование личностному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/>
              <a:t>росту членов ОППЛ.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360218" y="576816"/>
            <a:ext cx="12219709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/>
          </a:lstStyle>
          <a:p>
            <a:r>
              <a:rPr dirty="0"/>
              <a:t>На 8 всемирном конгрессе по психотерапии в </a:t>
            </a:r>
            <a:r>
              <a:rPr dirty="0" smtClean="0"/>
              <a:t>Париже</a:t>
            </a:r>
            <a:r>
              <a:rPr lang="ru-RU" dirty="0"/>
              <a:t> международному </a:t>
            </a:r>
            <a:r>
              <a:rPr lang="ru-RU" dirty="0" smtClean="0"/>
              <a:t>сообществу</a:t>
            </a:r>
            <a:r>
              <a:rPr dirty="0" smtClean="0"/>
              <a:t> </a:t>
            </a:r>
            <a:r>
              <a:rPr dirty="0"/>
              <a:t>нами был представлен концепт современной отечественной личной терапии </a:t>
            </a:r>
            <a:r>
              <a:rPr lang="ru-RU" dirty="0" smtClean="0"/>
              <a:t>как обязательной части образования в психотерапевтической модальности.</a:t>
            </a:r>
            <a:endParaRPr lang="ru-RU" dirty="0" smtClean="0"/>
          </a:p>
        </p:txBody>
      </p:sp>
      <p:pic>
        <p:nvPicPr>
          <p:cNvPr id="201" name="21430335_836874589814368_3484801775290245537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5207" y="2523216"/>
            <a:ext cx="8609730" cy="6457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5890365" y="1571552"/>
            <a:ext cx="6480564" cy="77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r>
              <a:t>Комитет по личной терапии ППЛ ведет активную просветительскую и информирующую деятельность в рамках международных конференций и конгрессов, а так же в пространстве интернета и социальных сетей. На постоянной основе члены ППЛ оповещаются о наборах в группы личной терапии и на индивидуальную личную терапию в своих регионах.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800"/>
              </a:spcBef>
              <a:defRPr sz="3200" spc="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DSC_018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276" y="1219200"/>
            <a:ext cx="4876801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14718668_1130983396989725_3672847800109261722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3105" y="0"/>
            <a:ext cx="810768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7670220" y="3526790"/>
            <a:ext cx="5447172" cy="2700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spcBef>
                <a:spcPts val="600"/>
              </a:spcBef>
              <a:defRPr sz="4800" spc="0">
                <a:solidFill>
                  <a:srgbClr val="747676"/>
                </a:solidFill>
              </a:defRPr>
            </a:lvl1pPr>
          </a:lstStyle>
          <a:p>
            <a:r>
              <a:t>Вместе создаем новую культуру профессионального пространства…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182429520_1646x1646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10" name="Shape 210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404783" y="571500"/>
            <a:ext cx="6917546" cy="7213600"/>
          </a:xfrm>
          <a:prstGeom prst="rect">
            <a:avLst/>
          </a:prstGeom>
        </p:spPr>
        <p:txBody>
          <a:bodyPr anchor="ctr"/>
          <a:lstStyle>
            <a:lvl1pPr algn="l">
              <a:defRPr sz="6300"/>
            </a:lvl1pPr>
          </a:lstStyle>
          <a:p>
            <a:r>
              <a:t>спасибо  за внимание и сотрудничество! 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xfrm>
            <a:off x="571500" y="6725494"/>
            <a:ext cx="6451600" cy="2304206"/>
          </a:xfrm>
          <a:prstGeom prst="rect">
            <a:avLst/>
          </a:prstGeom>
        </p:spPr>
        <p:txBody>
          <a:bodyPr/>
          <a:lstStyle/>
          <a:p>
            <a:pPr defTabSz="461518">
              <a:spcBef>
                <a:spcPts val="400"/>
              </a:spcBef>
              <a:defRPr sz="3792"/>
            </a:pPr>
            <a:r>
              <a:t>Екатерина Макарова</a:t>
            </a:r>
          </a:p>
          <a:p>
            <a:pPr defTabSz="461518">
              <a:spcBef>
                <a:spcPts val="400"/>
              </a:spcBef>
              <a:defRPr sz="3792"/>
            </a:pPr>
            <a:r>
              <a:t> </a:t>
            </a:r>
          </a:p>
          <a:p>
            <a:pPr defTabSz="461518">
              <a:spcBef>
                <a:spcPts val="400"/>
              </a:spcBef>
              <a:defRPr sz="3792"/>
            </a:pPr>
            <a:r>
              <a:t>kmoppl@mail.ru</a:t>
            </a:r>
          </a:p>
          <a:p>
            <a:pPr defTabSz="461518">
              <a:spcBef>
                <a:spcPts val="400"/>
              </a:spcBef>
              <a:defRPr sz="3792"/>
            </a:pPr>
            <a:r>
              <a:t>+79165075810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3679">
              <a:lnSpc>
                <a:spcPct val="80000"/>
              </a:lnSpc>
              <a:spcBef>
                <a:spcPts val="0"/>
              </a:spcBef>
              <a:defRPr sz="4840">
                <a:solidFill>
                  <a:srgbClr val="5C5C5C"/>
                </a:solidFill>
              </a:defRPr>
            </a:lvl1pPr>
          </a:lstStyle>
          <a:p>
            <a:r>
              <a:t>Состав комитета: 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Председатель комитета:</a:t>
            </a:r>
            <a:r>
              <a:t> Екатерина Викторовна Макарова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Ответственный секретарь:</a:t>
            </a:r>
            <a:r>
              <a:t>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канд. мед. наук Галина Викторовна Тюменкова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u="sng">
                <a:solidFill>
                  <a:srgbClr val="0079C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kltoppl@mail.ru)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Координатор по вопросам аккредитации:</a:t>
            </a:r>
            <a:r>
              <a:t>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канд. псих. наук Валентина Витальевна Соколова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u="sng">
                <a:solidFill>
                  <a:srgbClr val="0079CD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kltoppl@mail.ru)</a:t>
            </a:r>
          </a:p>
        </p:txBody>
      </p:sp>
      <p:pic>
        <p:nvPicPr>
          <p:cNvPr id="141" name="12994523_993023764119023_4022574768001300519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897" y="4637814"/>
            <a:ext cx="6299006" cy="4304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xfrm>
            <a:off x="-3469196" y="-1"/>
            <a:ext cx="6438901" cy="9753601"/>
          </a:xfrm>
          <a:prstGeom prst="rect">
            <a:avLst/>
          </a:prstGeom>
        </p:spPr>
      </p:pic>
      <p:sp>
        <p:nvSpPr>
          <p:cNvPr id="144" name="Shape 144"/>
          <p:cNvSpPr>
            <a:spLocks noGrp="1"/>
          </p:cNvSpPr>
          <p:nvPr>
            <p:ph type="body" idx="14"/>
          </p:nvPr>
        </p:nvSpPr>
        <p:spPr>
          <a:xfrm>
            <a:off x="3450166" y="1794933"/>
            <a:ext cx="5397500" cy="0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3318933" y="723899"/>
            <a:ext cx="8873067" cy="1071033"/>
          </a:xfrm>
          <a:prstGeom prst="rect">
            <a:avLst/>
          </a:prstGeom>
        </p:spPr>
        <p:txBody>
          <a:bodyPr>
            <a:noAutofit/>
          </a:bodyPr>
          <a:lstStyle>
            <a:lvl1pPr defTabSz="467359">
              <a:spcBef>
                <a:spcPts val="1800"/>
              </a:spcBef>
              <a:defRPr sz="4160"/>
            </a:lvl1pPr>
          </a:lstStyle>
          <a:p>
            <a:r>
              <a:rPr sz="7200" dirty="0"/>
              <a:t>статистика 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3598005" y="3505200"/>
            <a:ext cx="8822595" cy="5524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r>
              <a:rPr dirty="0"/>
              <a:t>По Программе «Сертифицированное образование Личного терапевта ППЛ» прошли обучение 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108</a:t>
            </a:r>
            <a:r>
              <a:rPr dirty="0"/>
              <a:t> человек; из них 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95</a:t>
            </a:r>
            <a:r>
              <a:rPr dirty="0"/>
              <a:t> специалиста (психологи, психотерапевты) и </a:t>
            </a:r>
            <a:r>
              <a:rPr b="1" dirty="0"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dirty="0"/>
              <a:t> руководителей модальностей ППЛ, получивших Статус Личный терапевт ППЛ по программе грандперентинга.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182429520_1646x1646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9" name="Shape 149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571500" y="808300"/>
            <a:ext cx="6451600" cy="7641434"/>
          </a:xfrm>
          <a:prstGeom prst="rect">
            <a:avLst/>
          </a:prstGeom>
        </p:spPr>
        <p:txBody>
          <a:bodyPr/>
          <a:lstStyle/>
          <a:p>
            <a:pPr algn="l" defTabSz="479044">
              <a:lnSpc>
                <a:spcPct val="100000"/>
              </a:lnSpc>
              <a:spcBef>
                <a:spcPts val="1800"/>
              </a:spcBef>
              <a:defRPr sz="4264">
                <a:solidFill>
                  <a:srgbClr val="747676"/>
                </a:solidFill>
              </a:defRPr>
            </a:pPr>
            <a:r>
              <a:rPr dirty="0"/>
              <a:t>Распределение по форме обучения:</a:t>
            </a:r>
          </a:p>
          <a:p>
            <a:pPr algn="l" defTabSz="479044">
              <a:lnSpc>
                <a:spcPct val="100000"/>
              </a:lnSpc>
              <a:spcBef>
                <a:spcPts val="1800"/>
              </a:spcBef>
              <a:defRPr sz="4264">
                <a:solidFill>
                  <a:srgbClr val="747676"/>
                </a:solidFill>
              </a:defRPr>
            </a:pPr>
            <a:endParaRPr dirty="0"/>
          </a:p>
          <a:p>
            <a:pPr algn="l" defTabSz="479044">
              <a:lnSpc>
                <a:spcPct val="100000"/>
              </a:lnSpc>
              <a:spcBef>
                <a:spcPts val="1800"/>
              </a:spcBef>
              <a:defRPr sz="4264">
                <a:solidFill>
                  <a:srgbClr val="747676"/>
                </a:solidFill>
              </a:defRPr>
            </a:pPr>
            <a:r>
              <a:rPr dirty="0"/>
              <a:t>очная форма обучения  </a:t>
            </a:r>
            <a:r>
              <a:rPr sz="5822" dirty="0">
                <a:solidFill>
                  <a:srgbClr val="009051"/>
                </a:solidFill>
              </a:rPr>
              <a:t>82</a:t>
            </a:r>
            <a:r>
              <a:rPr dirty="0"/>
              <a:t> человека;</a:t>
            </a:r>
          </a:p>
          <a:p>
            <a:pPr algn="l" defTabSz="479044">
              <a:lnSpc>
                <a:spcPct val="100000"/>
              </a:lnSpc>
              <a:spcBef>
                <a:spcPts val="1800"/>
              </a:spcBef>
              <a:defRPr sz="4264">
                <a:solidFill>
                  <a:srgbClr val="747676"/>
                </a:solidFill>
              </a:defRPr>
            </a:pPr>
            <a:endParaRPr dirty="0"/>
          </a:p>
          <a:p>
            <a:pPr algn="l" defTabSz="479044">
              <a:lnSpc>
                <a:spcPct val="100000"/>
              </a:lnSpc>
              <a:spcBef>
                <a:spcPts val="1800"/>
              </a:spcBef>
              <a:defRPr sz="4264">
                <a:solidFill>
                  <a:srgbClr val="747676"/>
                </a:solidFill>
              </a:defRPr>
            </a:pPr>
            <a:r>
              <a:rPr dirty="0"/>
              <a:t>дистанционная форма обучения </a:t>
            </a:r>
            <a:r>
              <a:rPr sz="6150" dirty="0">
                <a:solidFill>
                  <a:srgbClr val="009051"/>
                </a:solidFill>
              </a:rPr>
              <a:t>26</a:t>
            </a:r>
            <a:r>
              <a:rPr dirty="0"/>
              <a:t> человек.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xfrm>
            <a:off x="-2085529" y="0"/>
            <a:ext cx="6438901" cy="9753601"/>
          </a:xfrm>
          <a:prstGeom prst="rect">
            <a:avLst/>
          </a:prstGeom>
        </p:spPr>
      </p:pic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703983" y="423333"/>
            <a:ext cx="7576245" cy="2489200"/>
          </a:xfrm>
          <a:prstGeom prst="rect">
            <a:avLst/>
          </a:prstGeom>
        </p:spPr>
        <p:txBody>
          <a:bodyPr>
            <a:noAutofit/>
          </a:bodyPr>
          <a:lstStyle>
            <a:lvl1pPr algn="r" defTabSz="344677">
              <a:lnSpc>
                <a:spcPct val="80000"/>
              </a:lnSpc>
              <a:spcBef>
                <a:spcPts val="0"/>
              </a:spcBef>
              <a:defRPr sz="4248">
                <a:solidFill>
                  <a:srgbClr val="5C5C5C"/>
                </a:solidFill>
              </a:defRPr>
            </a:lvl1pPr>
          </a:lstStyle>
          <a:p>
            <a:r>
              <a:rPr sz="6000" dirty="0"/>
              <a:t>Распределение по членству в ППЛ: 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4995333" y="2489201"/>
            <a:ext cx="7446183" cy="6873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endParaRPr sz="4000" dirty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/>
              <a:t>•действительный член </a:t>
            </a:r>
            <a:endParaRPr lang="ru-RU" sz="4000" dirty="0" smtClean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 smtClean="0"/>
              <a:t> </a:t>
            </a:r>
            <a:r>
              <a:rPr sz="4000" dirty="0"/>
              <a:t>90 чел.</a:t>
            </a:r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endParaRPr sz="4000" dirty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/>
              <a:t>•консультативный член </a:t>
            </a:r>
            <a:endParaRPr lang="ru-RU" sz="4000" dirty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 smtClean="0"/>
              <a:t>11 </a:t>
            </a:r>
            <a:r>
              <a:rPr sz="4000" dirty="0"/>
              <a:t>чел.</a:t>
            </a:r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endParaRPr sz="4000" dirty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/>
              <a:t>•наблюдательный член </a:t>
            </a:r>
            <a:endParaRPr lang="ru-RU" sz="4000" dirty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 smtClean="0"/>
              <a:t> </a:t>
            </a:r>
            <a:r>
              <a:rPr sz="4000" dirty="0"/>
              <a:t>3 чел.</a:t>
            </a:r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endParaRPr sz="4000" dirty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/>
              <a:t>•не имеет членства </a:t>
            </a:r>
            <a:endParaRPr lang="ru-RU" sz="4000" dirty="0"/>
          </a:p>
          <a:p>
            <a:pPr marL="0" indent="0" defTabSz="233679">
              <a:lnSpc>
                <a:spcPct val="90000"/>
              </a:lnSpc>
              <a:spcBef>
                <a:spcPts val="0"/>
              </a:spcBef>
              <a:buSzTx/>
              <a:buFontTx/>
              <a:buNone/>
              <a:defRPr sz="4840" cap="all">
                <a:latin typeface="+mn-lt"/>
                <a:ea typeface="+mn-ea"/>
                <a:cs typeface="+mn-cs"/>
                <a:sym typeface="DIN Alternate"/>
              </a:defRPr>
            </a:pPr>
            <a:r>
              <a:rPr sz="4000" dirty="0" smtClean="0"/>
              <a:t>4 </a:t>
            </a:r>
            <a:r>
              <a:rPr sz="4000" dirty="0"/>
              <a:t>чел.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82429520_1646x1646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xfrm>
            <a:off x="492442" y="-1"/>
            <a:ext cx="5473701" cy="9753601"/>
          </a:xfrm>
          <a:prstGeom prst="rect">
            <a:avLst/>
          </a:prstGeom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6266596" y="856927"/>
            <a:ext cx="6451601" cy="7213601"/>
          </a:xfrm>
          <a:prstGeom prst="rect">
            <a:avLst/>
          </a:prstGeom>
        </p:spPr>
        <p:txBody>
          <a:bodyPr/>
          <a:lstStyle/>
          <a:p>
            <a:pPr defTabSz="245363">
              <a:defRPr sz="5082"/>
            </a:pP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Кандидатов в Личные терапевты ППЛ успешно завершили полный курс обучения, из них получили Статус Личного терапевта ППЛ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t> человек.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182741592_1098x949.jpeg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/>
          </a:blip>
          <a:srcRect l="3486" t="3225" r="14898" b="17944"/>
          <a:stretch>
            <a:fillRect/>
          </a:stretch>
        </p:blipFill>
        <p:spPr>
          <a:xfrm>
            <a:off x="-84138" y="-5736934"/>
            <a:ext cx="13173260" cy="10997147"/>
          </a:xfrm>
          <a:prstGeom prst="rect">
            <a:avLst/>
          </a:prstGeom>
        </p:spPr>
      </p:pic>
      <p:sp>
        <p:nvSpPr>
          <p:cNvPr id="161" name="Shape 161"/>
          <p:cNvSpPr>
            <a:spLocks noGrp="1"/>
          </p:cNvSpPr>
          <p:nvPr>
            <p:ph type="body" sz="half" idx="1"/>
          </p:nvPr>
        </p:nvSpPr>
        <p:spPr>
          <a:xfrm>
            <a:off x="571500" y="6003009"/>
            <a:ext cx="11861800" cy="3382292"/>
          </a:xfrm>
          <a:prstGeom prst="rect">
            <a:avLst/>
          </a:prstGeom>
        </p:spPr>
        <p:txBody>
          <a:bodyPr/>
          <a:lstStyle/>
          <a:p>
            <a:pPr algn="r" defTabSz="286258">
              <a:lnSpc>
                <a:spcPct val="80000"/>
              </a:lnSpc>
              <a:spcBef>
                <a:spcPts val="0"/>
              </a:spcBef>
              <a:defRPr sz="5929" cap="all" spc="0">
                <a:latin typeface="+mn-lt"/>
                <a:ea typeface="+mn-ea"/>
                <a:cs typeface="+mn-cs"/>
                <a:sym typeface="DIN Alternate"/>
              </a:defRPr>
            </a:pPr>
            <a:r>
              <a:t>В Комитете зарегистрировано </a:t>
            </a:r>
            <a:r>
              <a:rPr sz="6517">
                <a:solidFill>
                  <a:srgbClr val="941751"/>
                </a:solidFill>
              </a:rPr>
              <a:t>86</a:t>
            </a:r>
            <a:r>
              <a:t> договора на личную терапию </a:t>
            </a:r>
            <a:r>
              <a:rPr>
                <a:solidFill>
                  <a:srgbClr val="9417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r>
            <a:r>
              <a:t> специалистами.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118295074_2675x2907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784" r="340" b="8898"/>
          <a:stretch>
            <a:fillRect/>
          </a:stretch>
        </p:blipFill>
        <p:spPr>
          <a:xfrm>
            <a:off x="-50148" y="-5263969"/>
            <a:ext cx="7429501" cy="7315201"/>
          </a:xfrm>
          <a:prstGeom prst="rect">
            <a:avLst/>
          </a:prstGeom>
        </p:spPr>
      </p:pic>
      <p:pic>
        <p:nvPicPr>
          <p:cNvPr id="164" name="182741592_1098x949.jpe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l="3486" t="3225" r="14898" b="17944"/>
          <a:stretch>
            <a:fillRect/>
          </a:stretch>
        </p:blipFill>
        <p:spPr>
          <a:xfrm>
            <a:off x="7375326" y="-3310735"/>
            <a:ext cx="5823309" cy="4861347"/>
          </a:xfrm>
          <a:prstGeom prst="rect">
            <a:avLst/>
          </a:prstGeom>
        </p:spPr>
      </p:pic>
      <p:pic>
        <p:nvPicPr>
          <p:cNvPr id="165" name="182429520_1646x1646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568" t="568" r="3125" b="19034"/>
          <a:stretch>
            <a:fillRect/>
          </a:stretch>
        </p:blipFill>
        <p:spPr>
          <a:xfrm>
            <a:off x="10893727" y="7572178"/>
            <a:ext cx="8762904" cy="7315345"/>
          </a:xfrm>
          <a:prstGeom prst="rect">
            <a:avLst/>
          </a:prstGeom>
        </p:spPr>
      </p:pic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471234" y="2689487"/>
            <a:ext cx="11645916" cy="63718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233679">
              <a:lnSpc>
                <a:spcPct val="80000"/>
              </a:lnSpc>
              <a:spcBef>
                <a:spcPts val="0"/>
              </a:spcBef>
              <a:defRPr sz="4840" cap="all" spc="0">
                <a:latin typeface="+mn-lt"/>
                <a:ea typeface="+mn-ea"/>
                <a:cs typeface="+mn-cs"/>
                <a:sym typeface="DIN Alternate"/>
              </a:defRPr>
            </a:pPr>
            <a:r>
              <a:rPr dirty="0"/>
              <a:t>В учебном процессе охвачены следующие регионы и города: </a:t>
            </a:r>
          </a:p>
          <a:p>
            <a:pPr algn="ctr" defTabSz="233679">
              <a:lnSpc>
                <a:spcPct val="80000"/>
              </a:lnSpc>
              <a:spcBef>
                <a:spcPts val="0"/>
              </a:spcBef>
              <a:defRPr sz="4840" cap="all" spc="0">
                <a:latin typeface="+mn-lt"/>
                <a:ea typeface="+mn-ea"/>
                <a:cs typeface="+mn-cs"/>
                <a:sym typeface="DIN Alternate"/>
              </a:defRPr>
            </a:pPr>
            <a:endParaRPr dirty="0"/>
          </a:p>
          <a:p>
            <a:pPr algn="ctr" defTabSz="233679">
              <a:lnSpc>
                <a:spcPct val="80000"/>
              </a:lnSpc>
              <a:spcBef>
                <a:spcPts val="0"/>
              </a:spcBef>
              <a:defRPr sz="4840" cap="all" spc="0">
                <a:latin typeface="+mn-lt"/>
                <a:ea typeface="+mn-ea"/>
                <a:cs typeface="+mn-cs"/>
                <a:sym typeface="DIN Alternate"/>
              </a:defRPr>
            </a:pPr>
            <a:r>
              <a:rPr dirty="0"/>
              <a:t>Москва и Московская область; Ульяновская область; Архангельск; Республика Казахстан; Пенза; Ставрополь; Республика Молдова; Иркутск и Иркутская область; Тверь, Новосибирск; Томск; Ачинск; Красноярск; Уфа; Улан-Уде; Йоханнесбург (ЮАР).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Alternate"/>
        <a:ea typeface="DIN Alternate"/>
        <a:cs typeface="DIN Alternate"/>
      </a:majorFont>
      <a:minorFont>
        <a:latin typeface="DIN Alternate"/>
        <a:ea typeface="DIN Alternate"/>
        <a:cs typeface="DIN Alternate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Alternate"/>
        <a:ea typeface="DIN Alternate"/>
        <a:cs typeface="DIN Alternate"/>
      </a:majorFont>
      <a:minorFont>
        <a:latin typeface="DIN Alternate"/>
        <a:ea typeface="DIN Alternate"/>
        <a:cs typeface="DIN Alternate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641</Words>
  <Application>Microsoft Macintosh PowerPoint</Application>
  <PresentationFormat>Другой</PresentationFormat>
  <Paragraphs>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Baskerville SemiBold</vt:lpstr>
      <vt:lpstr>DIN Alternate</vt:lpstr>
      <vt:lpstr>Helvetica</vt:lpstr>
      <vt:lpstr>Helvetica Neue</vt:lpstr>
      <vt:lpstr>Iowan Old Style Bold</vt:lpstr>
      <vt:lpstr>Iowan Old Style Italic</vt:lpstr>
      <vt:lpstr>Iowan Old Style Roman</vt:lpstr>
      <vt:lpstr>Times New Roman</vt:lpstr>
      <vt:lpstr>Zapf Dingbats</vt:lpstr>
      <vt:lpstr>New_Template9</vt:lpstr>
      <vt:lpstr>О развитии современного института личной терапии в России. </vt:lpstr>
      <vt:lpstr>Презентация PowerPoint</vt:lpstr>
      <vt:lpstr>Состав комитета: </vt:lpstr>
      <vt:lpstr>статистика </vt:lpstr>
      <vt:lpstr>Распределение по форме обучения:  очная форма обучения  82 человека;  дистанционная форма обучения 26 человек.</vt:lpstr>
      <vt:lpstr>Распределение по членству в ППЛ: </vt:lpstr>
      <vt:lpstr>14 Кандидатов в Личные терапевты ППЛ успешно завершили полный курс обучения, из них получили Статус Личного терапевта ППЛ 10 человек.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 и сотрудничество!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современного института личной терапии в России. </dc:title>
  <cp:lastModifiedBy>Ekaterina Makarova</cp:lastModifiedBy>
  <cp:revision>2</cp:revision>
  <dcterms:modified xsi:type="dcterms:W3CDTF">2017-10-11T01:02:48Z</dcterms:modified>
</cp:coreProperties>
</file>