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74" y="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BB5C6-FB9A-4B27-9EAA-AE9EDD4F5A34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D9D9A1-C0DB-419B-8CDD-35CE3967E3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andplaykz/" TargetMode="External"/><Relationship Id="rId7" Type="http://schemas.openxmlformats.org/officeDocument/2006/relationships/hyperlink" Target="https://www.facebook.com/events/400672413912732/" TargetMode="External"/><Relationship Id="rId2" Type="http://schemas.openxmlformats.org/officeDocument/2006/relationships/hyperlink" Target="https://www.facebook.com/psypraktika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b17.ru/training.php?id=53988" TargetMode="External"/><Relationship Id="rId5" Type="http://schemas.openxmlformats.org/officeDocument/2006/relationships/hyperlink" Target="https://www.b17.ru/trainings/supervision_sand_therapy_online_ppl/" TargetMode="External"/><Relationship Id="rId4" Type="http://schemas.openxmlformats.org/officeDocument/2006/relationships/hyperlink" Target="https://www.b17.ru/trainings/skype_group_supervision_p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438873"/>
            <a:ext cx="8458200" cy="1222375"/>
          </a:xfrm>
        </p:spPr>
        <p:txBody>
          <a:bodyPr/>
          <a:lstStyle/>
          <a:p>
            <a:r>
              <a:rPr lang="ru-RU" dirty="0" smtClean="0"/>
              <a:t>Шевелева Елена Витальевна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9552" y="5758408"/>
            <a:ext cx="6400800" cy="69492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Республика Казахстан, г. Алматы</a:t>
            </a:r>
          </a:p>
          <a:p>
            <a:r>
              <a:rPr lang="ru-RU" sz="1800" b="1" dirty="0" smtClean="0"/>
              <a:t>«Мастерская Психологической практики Елены Шевелевой»</a:t>
            </a:r>
          </a:p>
          <a:p>
            <a:r>
              <a:rPr lang="ru-RU" sz="1800" b="1" dirty="0" smtClean="0"/>
              <a:t>Проект «</a:t>
            </a:r>
            <a:r>
              <a:rPr lang="en-US" sz="1800" b="1" dirty="0" err="1" smtClean="0"/>
              <a:t>Sandplay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Kazakstan</a:t>
            </a:r>
            <a:r>
              <a:rPr lang="ru-RU" sz="1800" b="1" dirty="0" smtClean="0"/>
              <a:t>»</a:t>
            </a:r>
            <a:endParaRPr lang="ru-RU" sz="1800" b="1" dirty="0"/>
          </a:p>
        </p:txBody>
      </p:sp>
      <p:pic>
        <p:nvPicPr>
          <p:cNvPr id="5" name="Picture 3" descr="G:\моя ПРАКТИКА\моё ПРОДВИЖЕНИЕ ПСИ БИЗНЕСА\LOGO\LOGO чистовики\логотип на прозрачном фон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45224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ownloads\WhatsApp Image 2020-06-15 at 13.49.59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3"/>
            <a:ext cx="3008265" cy="4051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191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1993-1996  - </a:t>
            </a:r>
            <a:r>
              <a:rPr lang="ru-RU" dirty="0" err="1" smtClean="0"/>
              <a:t>Алматинский</a:t>
            </a:r>
            <a:r>
              <a:rPr lang="ru-RU" dirty="0" smtClean="0"/>
              <a:t> городской педагогический колледж №2. </a:t>
            </a:r>
            <a:r>
              <a:rPr lang="ru-RU" i="1" dirty="0" smtClean="0"/>
              <a:t>Квалификация: Воспитатель ДОУ с </a:t>
            </a:r>
            <a:r>
              <a:rPr lang="ru-RU" i="1" dirty="0" err="1" smtClean="0"/>
              <a:t>доп.спец</a:t>
            </a:r>
            <a:r>
              <a:rPr lang="ru-RU" i="1" dirty="0" smtClean="0"/>
              <a:t> Психолог.</a:t>
            </a:r>
          </a:p>
          <a:p>
            <a:r>
              <a:rPr lang="ru-RU" dirty="0" smtClean="0"/>
              <a:t>1996-2000  - Университет «Кайнар», г. Алматы. Квалификации: </a:t>
            </a:r>
            <a:r>
              <a:rPr lang="ru-RU" i="1" dirty="0" smtClean="0"/>
              <a:t>Педагог-психолог, Практический психолог (</a:t>
            </a:r>
            <a:r>
              <a:rPr lang="ru-RU" i="1" dirty="0" err="1" smtClean="0"/>
              <a:t>Специалитет</a:t>
            </a:r>
            <a:r>
              <a:rPr lang="ru-RU" i="1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2007-2014 –Международное общество </a:t>
            </a:r>
            <a:r>
              <a:rPr lang="ru-RU" dirty="0" err="1" smtClean="0"/>
              <a:t>кататимного</a:t>
            </a:r>
            <a:r>
              <a:rPr lang="ru-RU" dirty="0" smtClean="0"/>
              <a:t> переживания образов. </a:t>
            </a:r>
            <a:r>
              <a:rPr lang="ru-RU" i="1" dirty="0" smtClean="0"/>
              <a:t>Переквалификация: Психотерапевт.</a:t>
            </a:r>
          </a:p>
          <a:p>
            <a:r>
              <a:rPr lang="ru-RU" dirty="0" smtClean="0"/>
              <a:t>2014-2016 – Московский Институт Психоанализа. </a:t>
            </a:r>
            <a:r>
              <a:rPr lang="ru-RU" i="1" dirty="0" smtClean="0"/>
              <a:t>Переквалификация: </a:t>
            </a:r>
            <a:r>
              <a:rPr lang="ru-RU" i="1" dirty="0" err="1" smtClean="0"/>
              <a:t>Юнгианская</a:t>
            </a:r>
            <a:r>
              <a:rPr lang="ru-RU" i="1" dirty="0" smtClean="0"/>
              <a:t> психотерапия.</a:t>
            </a:r>
          </a:p>
          <a:p>
            <a:r>
              <a:rPr lang="ru-RU" dirty="0" smtClean="0"/>
              <a:t>2018-2020 – Институт психотерапии и медицинской психологии им Б.Д. </a:t>
            </a:r>
            <a:r>
              <a:rPr lang="ru-RU" dirty="0" err="1" smtClean="0"/>
              <a:t>Карвасарского</a:t>
            </a:r>
            <a:r>
              <a:rPr lang="ru-RU" dirty="0" smtClean="0"/>
              <a:t>. </a:t>
            </a:r>
            <a:r>
              <a:rPr lang="ru-RU" i="1" dirty="0" smtClean="0"/>
              <a:t>Переквалификация: Клинический психолог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2924944"/>
            <a:ext cx="8208912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687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Дополнительные квалификации (регалии):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/>
          <a:lstStyle/>
          <a:p>
            <a:r>
              <a:rPr lang="ru-RU" dirty="0" smtClean="0"/>
              <a:t>Обучающий психотерапевт по методу </a:t>
            </a:r>
            <a:r>
              <a:rPr lang="ru-RU" dirty="0" err="1" smtClean="0"/>
              <a:t>символдрамы</a:t>
            </a:r>
            <a:r>
              <a:rPr lang="ru-RU" dirty="0" smtClean="0"/>
              <a:t> (аккредитация АОРС КИП)</a:t>
            </a:r>
          </a:p>
          <a:p>
            <a:r>
              <a:rPr lang="ru-RU" dirty="0" smtClean="0"/>
              <a:t>Личный терапевт (Аккредитация ППЛ)</a:t>
            </a:r>
          </a:p>
          <a:p>
            <a:r>
              <a:rPr lang="ru-RU" dirty="0" err="1" smtClean="0"/>
              <a:t>Адвайзер</a:t>
            </a:r>
            <a:r>
              <a:rPr lang="ru-RU" dirty="0" smtClean="0"/>
              <a:t> личной терапии (Аккредитация ППЛ)</a:t>
            </a:r>
          </a:p>
          <a:p>
            <a:r>
              <a:rPr lang="ru-RU" dirty="0" smtClean="0"/>
              <a:t>Полимодальный супервизор индивидуальной и групповой практики (Аккредитация ППЛ)</a:t>
            </a:r>
          </a:p>
          <a:p>
            <a:r>
              <a:rPr lang="ru-RU" dirty="0" smtClean="0"/>
              <a:t>Преподаватель национального уровня (Аккредитация ППЛ)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352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Членство в организациях: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«Ассоциация Психологов Казахстана»</a:t>
            </a:r>
          </a:p>
          <a:p>
            <a:r>
              <a:rPr lang="ru-RU" b="1" dirty="0" smtClean="0"/>
              <a:t>«Общество развития аналитической психологии» </a:t>
            </a:r>
            <a:r>
              <a:rPr lang="ru-RU" dirty="0" smtClean="0"/>
              <a:t>(Член правления. Группа развития </a:t>
            </a:r>
            <a:r>
              <a:rPr lang="en-US" dirty="0" smtClean="0"/>
              <a:t>IAAP </a:t>
            </a:r>
            <a:r>
              <a:rPr lang="ru-RU" dirty="0" smtClean="0"/>
              <a:t>в Казахстане)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Профессинальная</a:t>
            </a:r>
            <a:r>
              <a:rPr lang="ru-RU" b="1" dirty="0" smtClean="0"/>
              <a:t> психотерапевтическая лига» </a:t>
            </a:r>
            <a:r>
              <a:rPr lang="ru-RU" dirty="0" smtClean="0"/>
              <a:t>(ОППЛ, РФ)</a:t>
            </a:r>
          </a:p>
          <a:p>
            <a:r>
              <a:rPr lang="ru-RU" b="1" dirty="0" smtClean="0"/>
              <a:t>«Ассоциация супервизоров и консультантов» </a:t>
            </a:r>
            <a:r>
              <a:rPr lang="ru-RU" dirty="0" smtClean="0"/>
              <a:t>(РФ)</a:t>
            </a:r>
            <a:endParaRPr lang="en-US" dirty="0" smtClean="0"/>
          </a:p>
          <a:p>
            <a:r>
              <a:rPr lang="ru-RU" b="1" dirty="0" smtClean="0"/>
              <a:t>«Ассоциация организаций развития </a:t>
            </a:r>
            <a:r>
              <a:rPr lang="ru-RU" b="1" dirty="0" err="1" smtClean="0"/>
              <a:t>символдрамы</a:t>
            </a:r>
            <a:r>
              <a:rPr lang="ru-RU" b="1" dirty="0" smtClean="0"/>
              <a:t>»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90724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Образование в направлении </a:t>
            </a:r>
            <a:r>
              <a:rPr lang="ru-RU" dirty="0" err="1" smtClean="0"/>
              <a:t>юнгианского</a:t>
            </a:r>
            <a:r>
              <a:rPr lang="ru-RU" dirty="0" smtClean="0"/>
              <a:t> анализа и </a:t>
            </a:r>
            <a:r>
              <a:rPr lang="en-US" dirty="0" err="1" smtClean="0"/>
              <a:t>sandplay</a:t>
            </a:r>
            <a:r>
              <a:rPr lang="en-US" dirty="0" smtClean="0"/>
              <a:t> </a:t>
            </a:r>
            <a:r>
              <a:rPr lang="ru-RU" dirty="0" smtClean="0"/>
              <a:t>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26171"/>
            <a:ext cx="8686800" cy="650701"/>
          </a:xfrm>
        </p:spPr>
        <p:txBody>
          <a:bodyPr>
            <a:normAutofit fontScale="92500"/>
          </a:bodyPr>
          <a:lstStyle/>
          <a:p>
            <a:r>
              <a:rPr lang="ru-RU" sz="1600" dirty="0" err="1" smtClean="0"/>
              <a:t>Рутер</a:t>
            </a:r>
            <a:r>
              <a:rPr lang="ru-RU" sz="1600" dirty="0" smtClean="0"/>
              <a:t> </a:t>
            </a:r>
            <a:r>
              <a:rPr lang="en-US" sz="1600" dirty="0" smtClean="0"/>
              <a:t>IAAP (</a:t>
            </a:r>
            <a:r>
              <a:rPr lang="ru-RU" sz="1600" dirty="0" smtClean="0"/>
              <a:t>официально обучающаяся на международную аккредитацию «</a:t>
            </a:r>
            <a:r>
              <a:rPr lang="ru-RU" sz="1600" dirty="0" err="1" smtClean="0"/>
              <a:t>Юнгианский</a:t>
            </a:r>
            <a:r>
              <a:rPr lang="ru-RU" sz="1600" dirty="0" smtClean="0"/>
              <a:t> аналитик»</a:t>
            </a:r>
            <a:r>
              <a:rPr lang="en-US" sz="1600" dirty="0" smtClean="0"/>
              <a:t>)</a:t>
            </a:r>
            <a:endParaRPr lang="ru-RU" sz="1600" dirty="0" smtClean="0"/>
          </a:p>
          <a:p>
            <a:r>
              <a:rPr lang="ru-RU" sz="1600" dirty="0" err="1" smtClean="0"/>
              <a:t>Рутер</a:t>
            </a:r>
            <a:r>
              <a:rPr lang="ru-RU" sz="1600" dirty="0" smtClean="0"/>
              <a:t> </a:t>
            </a:r>
            <a:r>
              <a:rPr lang="en-US" sz="1600" dirty="0" smtClean="0"/>
              <a:t>ISST (</a:t>
            </a:r>
            <a:r>
              <a:rPr lang="ru-RU" sz="1600" dirty="0" smtClean="0"/>
              <a:t>официально обучающаяся </a:t>
            </a:r>
            <a:r>
              <a:rPr lang="ru-RU" sz="1600" dirty="0"/>
              <a:t>на международную аккредитацию </a:t>
            </a:r>
            <a:r>
              <a:rPr lang="ru-RU" sz="1600" dirty="0" smtClean="0"/>
              <a:t>«Песочный терапевт»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076495"/>
              </p:ext>
            </p:extLst>
          </p:nvPr>
        </p:nvGraphicFramePr>
        <p:xfrm>
          <a:off x="251519" y="2348880"/>
          <a:ext cx="8712969" cy="391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58"/>
                <a:gridCol w="3999171"/>
                <a:gridCol w="1162518"/>
                <a:gridCol w="3194422"/>
              </a:tblGrid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Тема</a:t>
                      </a:r>
                      <a:r>
                        <a:rPr lang="ru-RU" sz="1100" baseline="0" dirty="0" smtClean="0">
                          <a:effectLst/>
                        </a:rPr>
                        <a:t> обучения специализации  ()по настоящее время)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Тренер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4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«</a:t>
                      </a:r>
                      <a:r>
                        <a:rPr lang="en-US" sz="1100" dirty="0" err="1">
                          <a:effectLst/>
                        </a:rPr>
                        <a:t>Sandplay</a:t>
                      </a:r>
                      <a:r>
                        <a:rPr lang="en-US" sz="1100" dirty="0">
                          <a:effectLst/>
                        </a:rPr>
                        <a:t> Therapy Training Group: Theory of Carl Jung and practice of </a:t>
                      </a:r>
                      <a:r>
                        <a:rPr lang="en-US" sz="1100" dirty="0" err="1">
                          <a:effectLst/>
                        </a:rPr>
                        <a:t>Sandplay</a:t>
                      </a:r>
                      <a:r>
                        <a:rPr lang="en-US" sz="1100" dirty="0">
                          <a:effectLst/>
                        </a:rPr>
                        <a:t> Therapy according to Dora </a:t>
                      </a:r>
                      <a:r>
                        <a:rPr lang="en-US" sz="1100" dirty="0" err="1">
                          <a:effectLst/>
                        </a:rPr>
                        <a:t>Kalff</a:t>
                      </a:r>
                      <a:r>
                        <a:rPr lang="en-US" sz="1100" dirty="0">
                          <a:effectLst/>
                        </a:rPr>
                        <a:t>» (</a:t>
                      </a:r>
                      <a:r>
                        <a:rPr lang="en-US" sz="1100" dirty="0" smtClean="0">
                          <a:effectLst/>
                        </a:rPr>
                        <a:t>2015</a:t>
                      </a:r>
                      <a:r>
                        <a:rPr lang="ru-RU" sz="1100" dirty="0" smtClean="0">
                          <a:effectLst/>
                        </a:rPr>
                        <a:t>, Москва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Bert Meltzer (ISST/ISTA)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«Psychopathology and Clinical Aspect in the Practice of </a:t>
                      </a:r>
                      <a:r>
                        <a:rPr lang="en-US" sz="1100" dirty="0" err="1">
                          <a:effectLst/>
                        </a:rPr>
                        <a:t>Sandplay</a:t>
                      </a:r>
                      <a:r>
                        <a:rPr lang="en-US" sz="1100" dirty="0">
                          <a:effectLst/>
                        </a:rPr>
                        <a:t> Therapy» (</a:t>
                      </a:r>
                      <a:r>
                        <a:rPr lang="en-US" sz="1100" dirty="0" smtClean="0">
                          <a:effectLst/>
                        </a:rPr>
                        <a:t>2016</a:t>
                      </a:r>
                      <a:r>
                        <a:rPr lang="ru-RU" sz="1100" dirty="0" smtClean="0">
                          <a:effectLst/>
                        </a:rPr>
                        <a:t>, Иерусалим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  <a:r>
                        <a:rPr lang="ru-RU" sz="1100" dirty="0" smtClean="0">
                          <a:effectLst/>
                        </a:rPr>
                        <a:t> Израильская школа  песочной терапии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center for The Study of Jungian Sandplay Therapy (Israel)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Rina Porat, Michal Troudart (IAAP/ISST/ISTA)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Цикл вебинаров по </a:t>
                      </a:r>
                      <a:r>
                        <a:rPr lang="en-US" sz="1100">
                          <a:effectLst/>
                        </a:rPr>
                        <a:t>sandplay therapy</a:t>
                      </a:r>
                      <a:r>
                        <a:rPr lang="ru-RU" sz="1100">
                          <a:effectLst/>
                        </a:rPr>
                        <a:t> (2017-2018)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Olga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Lipadatova</a:t>
                      </a:r>
                      <a:r>
                        <a:rPr lang="ru-RU" sz="1100" dirty="0">
                          <a:effectLst/>
                        </a:rPr>
                        <a:t> (ISST/</a:t>
                      </a:r>
                      <a:r>
                        <a:rPr lang="en-US" sz="1100" dirty="0">
                          <a:effectLst/>
                        </a:rPr>
                        <a:t>CAST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Цикл вебинаров по sandplay therapy (2018)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Hanna-Valeria Grishko (BISS/ISST)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«Теория и практика песочной терапии» (</a:t>
                      </a:r>
                      <a:r>
                        <a:rPr lang="ru-RU" sz="1100" dirty="0" smtClean="0">
                          <a:effectLst/>
                        </a:rPr>
                        <a:t>2018, Санкт-Петербург,</a:t>
                      </a:r>
                      <a:r>
                        <a:rPr lang="ru-RU" sz="1100" baseline="0" dirty="0" smtClean="0">
                          <a:effectLst/>
                        </a:rPr>
                        <a:t> Пушкин</a:t>
                      </a:r>
                      <a:r>
                        <a:rPr lang="ru-RU" sz="11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Alexander Esterhuyzen (IAAP/ISST)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Семинар песочной </a:t>
                      </a:r>
                      <a:r>
                        <a:rPr lang="ru-RU" sz="1100" dirty="0" smtClean="0">
                          <a:effectLst/>
                        </a:rPr>
                        <a:t>терапии (2019, Москва)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Lenor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Shteinhardt</a:t>
                      </a:r>
                      <a:r>
                        <a:rPr lang="ru-RU" sz="1100" dirty="0" smtClean="0">
                          <a:effectLst/>
                        </a:rPr>
                        <a:t> (</a:t>
                      </a:r>
                      <a:r>
                        <a:rPr lang="en-US" sz="1100" dirty="0" smtClean="0">
                          <a:effectLst/>
                        </a:rPr>
                        <a:t>ISST</a:t>
                      </a:r>
                      <a:r>
                        <a:rPr lang="ru-RU" sz="11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Международная конференция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IAAP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ISST 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детскому </a:t>
                      </a:r>
                      <a:r>
                        <a:rPr lang="ru-RU" sz="11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юнгианскому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анализу и песочной терапии (2019, Москва)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Индивидуальные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суперивизии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ISST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(по настоящее время)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Olga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Lipadatova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(ISST/CAST)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Групповые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супервизии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ISST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(по настоящее время)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Olga </a:t>
                      </a: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Lipadatova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(ISST/CAST)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500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10600" cy="882650"/>
          </a:xfrm>
        </p:spPr>
        <p:txBody>
          <a:bodyPr/>
          <a:lstStyle/>
          <a:p>
            <a:r>
              <a:rPr lang="ru-RU" dirty="0" smtClean="0"/>
              <a:t>Опыт работы: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1444" y="836712"/>
            <a:ext cx="4290556" cy="639762"/>
          </a:xfrm>
        </p:spPr>
        <p:txBody>
          <a:bodyPr/>
          <a:lstStyle/>
          <a:p>
            <a:pPr algn="ctr"/>
            <a:r>
              <a:rPr lang="ru-RU" dirty="0" smtClean="0"/>
              <a:t>Настоящее время: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22123" y="836712"/>
            <a:ext cx="4292241" cy="639762"/>
          </a:xfrm>
        </p:spPr>
        <p:txBody>
          <a:bodyPr/>
          <a:lstStyle/>
          <a:p>
            <a:pPr algn="ctr"/>
            <a:r>
              <a:rPr lang="ru-RU" dirty="0" smtClean="0"/>
              <a:t>Годами ранее: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556792"/>
            <a:ext cx="4290556" cy="511256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Директор «Мастерская психологической практики» (частная практика с 2016 г.) </a:t>
            </a:r>
            <a:r>
              <a:rPr lang="en-US" dirty="0">
                <a:hlinkClick r:id="rId2"/>
              </a:rPr>
              <a:t>https://www.facebook.com/psypraktika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Проект «</a:t>
            </a:r>
            <a:r>
              <a:rPr lang="en-US" dirty="0" err="1" smtClean="0"/>
              <a:t>Sandplay</a:t>
            </a:r>
            <a:r>
              <a:rPr lang="en-US" dirty="0" smtClean="0"/>
              <a:t> Kazakhstan</a:t>
            </a:r>
            <a:r>
              <a:rPr lang="ru-RU" dirty="0" smtClean="0"/>
              <a:t>»</a:t>
            </a:r>
            <a:r>
              <a:rPr lang="en-US" dirty="0" smtClean="0"/>
              <a:t> (c 2010</a:t>
            </a:r>
            <a:r>
              <a:rPr lang="ru-RU" dirty="0" smtClean="0"/>
              <a:t> г.: проведение семинаров и МК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>
                <a:hlinkClick r:id="rId3"/>
              </a:rPr>
              <a:t>https://www.facebook.com/sandplaykz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Супервизионные</a:t>
            </a:r>
            <a:r>
              <a:rPr lang="ru-RU" dirty="0" smtClean="0"/>
              <a:t> группы полимодальные </a:t>
            </a:r>
            <a:r>
              <a:rPr lang="en-US" dirty="0">
                <a:hlinkClick r:id="rId4"/>
              </a:rPr>
              <a:t>https://www.b17.ru/trainings/skype_group_supervision_ppl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Супервизионные</a:t>
            </a:r>
            <a:r>
              <a:rPr lang="ru-RU" dirty="0" smtClean="0"/>
              <a:t> группы песочной терапии  ОНЛАЙН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://www.b17.ru/trainings/supervision_sand_therapy_online_ppl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r>
              <a:rPr lang="ru-RU" dirty="0" smtClean="0"/>
              <a:t>АЛМАТЫ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www.b17.ru/training.php?id=53988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Группы </a:t>
            </a:r>
            <a:r>
              <a:rPr lang="ru-RU" dirty="0" err="1" smtClean="0"/>
              <a:t>адвайзинга</a:t>
            </a:r>
            <a:r>
              <a:rPr lang="ru-RU" dirty="0" smtClean="0"/>
              <a:t> личной терапии </a:t>
            </a:r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://www.facebook.com/events/400672413912732</a:t>
            </a:r>
            <a:r>
              <a:rPr lang="en-US" dirty="0" smtClean="0">
                <a:hlinkClick r:id="rId7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Индивидуальная психотерапия (клинический и обучающий формат)</a:t>
            </a:r>
          </a:p>
          <a:p>
            <a:r>
              <a:rPr lang="ru-RU" dirty="0" smtClean="0"/>
              <a:t>Групповая психотерапия (клинический и обучающий формат)</a:t>
            </a:r>
          </a:p>
          <a:p>
            <a:r>
              <a:rPr lang="ru-RU" dirty="0" smtClean="0"/>
              <a:t>Член редакции «Русский журнал </a:t>
            </a:r>
            <a:r>
              <a:rPr lang="ru-RU" dirty="0" err="1" smtClean="0"/>
              <a:t>сэндплей</a:t>
            </a:r>
            <a:r>
              <a:rPr lang="ru-RU" dirty="0" smtClean="0"/>
              <a:t> терапии»</a:t>
            </a:r>
          </a:p>
          <a:p>
            <a:r>
              <a:rPr lang="ru-RU" dirty="0" smtClean="0"/>
              <a:t>Участие в локальных и международных конференциях.</a:t>
            </a:r>
          </a:p>
          <a:p>
            <a:r>
              <a:rPr lang="ru-RU" dirty="0" smtClean="0"/>
              <a:t>Публикации в сборниках научных работ, СМИ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8730" y="1556792"/>
            <a:ext cx="4288536" cy="4824535"/>
          </a:xfrm>
        </p:spPr>
        <p:txBody>
          <a:bodyPr>
            <a:noAutofit/>
          </a:bodyPr>
          <a:lstStyle/>
          <a:p>
            <a:r>
              <a:rPr lang="ru-RU" sz="1050" dirty="0" smtClean="0"/>
              <a:t>2006-2016 </a:t>
            </a:r>
            <a:r>
              <a:rPr lang="ru-RU" sz="1050" dirty="0"/>
              <a:t>Заведующая кафедры Психолого-медико-педагогической службы школы-лицея при Университете "Туран" (ПМПС), </a:t>
            </a:r>
            <a:r>
              <a:rPr lang="ru-RU" sz="1050" dirty="0" smtClean="0"/>
              <a:t>педагог-психолог</a:t>
            </a:r>
          </a:p>
          <a:p>
            <a:r>
              <a:rPr lang="ru-RU" sz="1050" dirty="0"/>
              <a:t>2002-2006 Психолого-медико-педагогической службы школы-лицея при Университете "Туран" (ПМПС), </a:t>
            </a:r>
            <a:r>
              <a:rPr lang="ru-RU" sz="1050" dirty="0" smtClean="0"/>
              <a:t>педагог-психолог</a:t>
            </a:r>
          </a:p>
          <a:p>
            <a:r>
              <a:rPr lang="ru-RU" sz="1050" dirty="0"/>
              <a:t>1996 – 2002 Средняя школа №110, </a:t>
            </a:r>
            <a:r>
              <a:rPr lang="ru-RU" sz="1050" dirty="0" smtClean="0"/>
              <a:t>учитель начальных классов</a:t>
            </a:r>
            <a:endParaRPr lang="ru-RU" sz="1050" dirty="0"/>
          </a:p>
          <a:p>
            <a:endParaRPr lang="ru-RU" sz="1050" dirty="0" smtClean="0"/>
          </a:p>
          <a:p>
            <a:r>
              <a:rPr lang="ru-RU" sz="1050" dirty="0"/>
              <a:t>2015-2017 - экспертное сотрудничество с порталом, газетой "Эксперт здоровья", сайтом "Doktor.kz", "</a:t>
            </a:r>
            <a:r>
              <a:rPr lang="ru-RU" sz="1050" dirty="0" err="1"/>
              <a:t>МедНовости</a:t>
            </a:r>
            <a:r>
              <a:rPr lang="ru-RU" sz="1050" dirty="0"/>
              <a:t>" (РФ</a:t>
            </a:r>
            <a:r>
              <a:rPr lang="ru-RU" sz="1050" dirty="0" smtClean="0"/>
              <a:t>)</a:t>
            </a:r>
            <a:endParaRPr lang="ru-RU" sz="1050" dirty="0"/>
          </a:p>
          <a:p>
            <a:r>
              <a:rPr lang="ru-RU" sz="1050" dirty="0"/>
              <a:t>2011, 2012, 2015 - участник Эко-Этно фестиваля </a:t>
            </a:r>
            <a:r>
              <a:rPr lang="ru-RU" sz="1050" dirty="0" err="1"/>
              <a:t>FOURe</a:t>
            </a:r>
            <a:r>
              <a:rPr lang="ru-RU" sz="1050" dirty="0"/>
              <a:t> (г. Алматы http://www.ecofest.kz/ru/page/sheveleva-elena-vitalevna</a:t>
            </a:r>
            <a:r>
              <a:rPr lang="ru-RU" sz="1050" dirty="0" smtClean="0"/>
              <a:t>)</a:t>
            </a:r>
            <a:endParaRPr lang="ru-RU" sz="1050" dirty="0"/>
          </a:p>
          <a:p>
            <a:r>
              <a:rPr lang="ru-RU" sz="1050" dirty="0"/>
              <a:t>2013 - участник Семейного фестиваля </a:t>
            </a:r>
            <a:r>
              <a:rPr lang="ru-RU" sz="1050" dirty="0" smtClean="0"/>
              <a:t>UNITY</a:t>
            </a:r>
            <a:endParaRPr lang="ru-RU" sz="1050" dirty="0"/>
          </a:p>
          <a:p>
            <a:r>
              <a:rPr lang="ru-RU" sz="1050" dirty="0"/>
              <a:t>2010-2013 ОФ "</a:t>
            </a:r>
            <a:r>
              <a:rPr lang="ru-RU" sz="1050" dirty="0" err="1"/>
              <a:t>ЦАПП":Центр</a:t>
            </a:r>
            <a:r>
              <a:rPr lang="ru-RU" sz="1050" dirty="0"/>
              <a:t> академической и практической психологии. Психолог, ведущая семинаров</a:t>
            </a:r>
            <a:r>
              <a:rPr lang="ru-RU" sz="1050" dirty="0" smtClean="0"/>
              <a:t>.</a:t>
            </a:r>
            <a:endParaRPr lang="ru-RU" sz="1050" dirty="0"/>
          </a:p>
          <a:p>
            <a:r>
              <a:rPr lang="ru-RU" sz="1050" dirty="0"/>
              <a:t>2010-2011 Преподаватель </a:t>
            </a:r>
            <a:r>
              <a:rPr lang="ru-RU" sz="1050" dirty="0" err="1"/>
              <a:t>Гор.ИПК</a:t>
            </a:r>
            <a:r>
              <a:rPr lang="ru-RU" sz="1050" dirty="0"/>
              <a:t> и СО, РИПК и СО (проведение обучающих семинаров и </a:t>
            </a:r>
            <a:r>
              <a:rPr lang="ru-RU" sz="1050" dirty="0" smtClean="0"/>
              <a:t>онлайн </a:t>
            </a:r>
            <a:r>
              <a:rPr lang="ru-RU" sz="1050" dirty="0"/>
              <a:t>конференций</a:t>
            </a:r>
            <a:r>
              <a:rPr lang="ru-RU" sz="1050" dirty="0" smtClean="0"/>
              <a:t>)</a:t>
            </a:r>
            <a:endParaRPr lang="ru-RU" sz="1050" dirty="0"/>
          </a:p>
          <a:p>
            <a:r>
              <a:rPr lang="ru-RU" sz="1050" dirty="0"/>
              <a:t>2009 </a:t>
            </a:r>
            <a:r>
              <a:rPr lang="ru-RU" sz="1050"/>
              <a:t>Телевизионное </a:t>
            </a:r>
            <a:r>
              <a:rPr lang="ru-RU" sz="1050" smtClean="0"/>
              <a:t>национальное агенство</a:t>
            </a:r>
            <a:r>
              <a:rPr lang="ru-RU" sz="1050" dirty="0" smtClean="0"/>
              <a:t> </a:t>
            </a:r>
            <a:r>
              <a:rPr lang="ru-RU" sz="1050" dirty="0"/>
              <a:t>«Хабар». Психолог-эксперт </a:t>
            </a:r>
            <a:r>
              <a:rPr lang="ru-RU" sz="1050" dirty="0" smtClean="0"/>
              <a:t>реалити-шоу</a:t>
            </a:r>
            <a:endParaRPr lang="ru-RU" sz="1050" dirty="0"/>
          </a:p>
          <a:p>
            <a:r>
              <a:rPr lang="ru-RU" sz="1050" dirty="0"/>
              <a:t>2009 Телевизионный канал «БIЛIМ»-«Образование», психолог образовательной </a:t>
            </a:r>
            <a:r>
              <a:rPr lang="ru-RU" sz="1050" dirty="0" smtClean="0"/>
              <a:t>программы</a:t>
            </a:r>
            <a:endParaRPr lang="ru-RU" sz="1050" dirty="0"/>
          </a:p>
          <a:p>
            <a:r>
              <a:rPr lang="ru-RU" sz="1050" dirty="0"/>
              <a:t>2006-2008 </a:t>
            </a:r>
            <a:r>
              <a:rPr lang="ru-RU" sz="1050" dirty="0" err="1"/>
              <a:t>Монтессори</a:t>
            </a:r>
            <a:r>
              <a:rPr lang="ru-RU" sz="1050" dirty="0"/>
              <a:t>-класс «</a:t>
            </a:r>
            <a:r>
              <a:rPr lang="ru-RU" sz="1050" dirty="0" err="1"/>
              <a:t>Знайка</a:t>
            </a:r>
            <a:r>
              <a:rPr lang="ru-RU" sz="1050" dirty="0"/>
              <a:t>» ТОО «</a:t>
            </a:r>
            <a:r>
              <a:rPr lang="ru-RU" sz="1050" dirty="0" err="1"/>
              <a:t>Green</a:t>
            </a:r>
            <a:r>
              <a:rPr lang="ru-RU" sz="1050" dirty="0"/>
              <a:t> </a:t>
            </a:r>
            <a:r>
              <a:rPr lang="ru-RU" sz="1050" dirty="0" err="1"/>
              <a:t>Style</a:t>
            </a:r>
            <a:r>
              <a:rPr lang="ru-RU" sz="1050" dirty="0"/>
              <a:t>», </a:t>
            </a:r>
            <a:r>
              <a:rPr lang="ru-RU" sz="1050" dirty="0" smtClean="0"/>
              <a:t>педагог-психолог</a:t>
            </a:r>
            <a:endParaRPr lang="ru-RU" sz="1050" dirty="0"/>
          </a:p>
          <a:p>
            <a:r>
              <a:rPr lang="ru-RU" sz="1050" dirty="0"/>
              <a:t>2005 Медицинский центр «</a:t>
            </a:r>
            <a:r>
              <a:rPr lang="ru-RU" sz="1050" dirty="0" err="1"/>
              <a:t>Medical</a:t>
            </a:r>
            <a:r>
              <a:rPr lang="ru-RU" sz="1050" dirty="0"/>
              <a:t> </a:t>
            </a:r>
            <a:r>
              <a:rPr lang="ru-RU" sz="1050" dirty="0" err="1"/>
              <a:t>Care</a:t>
            </a:r>
            <a:r>
              <a:rPr lang="ru-RU" sz="1050" dirty="0"/>
              <a:t>», практический </a:t>
            </a:r>
            <a:r>
              <a:rPr lang="ru-RU" sz="1050" dirty="0" smtClean="0"/>
              <a:t>психолог</a:t>
            </a:r>
            <a:endParaRPr lang="ru-RU" sz="1050" dirty="0"/>
          </a:p>
          <a:p>
            <a:r>
              <a:rPr lang="ru-RU" sz="1050" dirty="0"/>
              <a:t>2005 Центр САТР, практический </a:t>
            </a:r>
            <a:r>
              <a:rPr lang="ru-RU" sz="1050" dirty="0" smtClean="0"/>
              <a:t>психолог</a:t>
            </a:r>
            <a:endParaRPr lang="ru-RU" sz="1050" dirty="0"/>
          </a:p>
          <a:p>
            <a:r>
              <a:rPr lang="ru-RU" sz="1050" dirty="0"/>
              <a:t>2003 Образовательный центр «АЛИНА+», преподаватель психологии </a:t>
            </a:r>
            <a:r>
              <a:rPr lang="ru-RU" sz="1050" dirty="0" smtClean="0"/>
              <a:t>менеджмента</a:t>
            </a:r>
            <a:endParaRPr lang="ru-RU" sz="105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88024" y="2780928"/>
            <a:ext cx="396044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4372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</TotalTime>
  <Words>710</Words>
  <Application>Microsoft Office PowerPoint</Application>
  <PresentationFormat>Экран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Шевелева Елена Витальевна</vt:lpstr>
      <vt:lpstr>Образование:</vt:lpstr>
      <vt:lpstr>Дополнительные квалификации (регалии):</vt:lpstr>
      <vt:lpstr>Членство в организациях:</vt:lpstr>
      <vt:lpstr>Образование в направлении юнгианского анализа и sandplay терапии</vt:lpstr>
      <vt:lpstr>Опыт работы: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Шевелева Елена Витальевна</dc:title>
  <dc:creator>User</dc:creator>
  <cp:lastModifiedBy>Инна</cp:lastModifiedBy>
  <cp:revision>12</cp:revision>
  <dcterms:created xsi:type="dcterms:W3CDTF">2020-06-15T15:41:00Z</dcterms:created>
  <dcterms:modified xsi:type="dcterms:W3CDTF">2020-06-22T09:51:41Z</dcterms:modified>
</cp:coreProperties>
</file>